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8" r:id="rId2"/>
    <p:sldId id="383" r:id="rId3"/>
    <p:sldId id="384" r:id="rId4"/>
    <p:sldId id="385" r:id="rId5"/>
    <p:sldId id="386" r:id="rId6"/>
    <p:sldId id="387" r:id="rId7"/>
    <p:sldId id="353" r:id="rId8"/>
    <p:sldId id="378" r:id="rId9"/>
    <p:sldId id="379" r:id="rId10"/>
    <p:sldId id="380" r:id="rId11"/>
    <p:sldId id="381" r:id="rId12"/>
  </p:sldIdLst>
  <p:sldSz cx="10440988" cy="7561263"/>
  <p:notesSz cx="7102475" cy="10234613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9E0"/>
    <a:srgbClr val="F2EFAE"/>
    <a:srgbClr val="CDCAD6"/>
    <a:srgbClr val="C5D3FF"/>
    <a:srgbClr val="CFCFCF"/>
    <a:srgbClr val="E8E8E8"/>
    <a:srgbClr val="D4D4D4"/>
    <a:srgbClr val="F5EC79"/>
    <a:srgbClr val="4B4B4B"/>
    <a:srgbClr val="A58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18" autoAdjust="0"/>
    <p:restoredTop sz="94718" autoAdjust="0"/>
  </p:normalViewPr>
  <p:slideViewPr>
    <p:cSldViewPr>
      <p:cViewPr>
        <p:scale>
          <a:sx n="90" d="100"/>
          <a:sy n="90" d="100"/>
        </p:scale>
        <p:origin x="-1350" y="168"/>
      </p:cViewPr>
      <p:guideLst>
        <p:guide orient="horz" pos="2382"/>
        <p:guide pos="32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6"/>
            <a:ext cx="3078799" cy="511813"/>
          </a:xfrm>
          <a:prstGeom prst="rect">
            <a:avLst/>
          </a:prstGeom>
        </p:spPr>
        <p:txBody>
          <a:bodyPr vert="horz" lIns="91390" tIns="45694" rIns="91390" bIns="45694" rtlCol="0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2008" y="6"/>
            <a:ext cx="3078798" cy="511813"/>
          </a:xfrm>
          <a:prstGeom prst="rect">
            <a:avLst/>
          </a:prstGeom>
        </p:spPr>
        <p:txBody>
          <a:bodyPr vert="horz" lIns="91390" tIns="45694" rIns="91390" bIns="45694" rtlCol="0"/>
          <a:lstStyle>
            <a:lvl1pPr algn="r">
              <a:defRPr sz="1100"/>
            </a:lvl1pPr>
          </a:lstStyle>
          <a:p>
            <a:pPr>
              <a:defRPr/>
            </a:pPr>
            <a:fld id="{FD990455-9CFD-4032-8008-45396ED7B20A}" type="datetimeFigureOut">
              <a:rPr lang="fr-FR"/>
              <a:pPr>
                <a:defRPr/>
              </a:pPr>
              <a:t>17/08/2026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68350"/>
            <a:ext cx="52990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0" tIns="45694" rIns="91390" bIns="45694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083" y="4861405"/>
            <a:ext cx="5684321" cy="4604670"/>
          </a:xfrm>
          <a:prstGeom prst="rect">
            <a:avLst/>
          </a:prstGeom>
        </p:spPr>
        <p:txBody>
          <a:bodyPr vert="horz" lIns="91390" tIns="45694" rIns="91390" bIns="45694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721155"/>
            <a:ext cx="3078799" cy="511812"/>
          </a:xfrm>
          <a:prstGeom prst="rect">
            <a:avLst/>
          </a:prstGeom>
        </p:spPr>
        <p:txBody>
          <a:bodyPr vert="horz" lIns="91390" tIns="45694" rIns="91390" bIns="45694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2008" y="9721155"/>
            <a:ext cx="3078798" cy="511812"/>
          </a:xfrm>
          <a:prstGeom prst="rect">
            <a:avLst/>
          </a:prstGeom>
        </p:spPr>
        <p:txBody>
          <a:bodyPr vert="horz" lIns="91390" tIns="45694" rIns="91390" bIns="45694" rtlCol="0" anchor="b"/>
          <a:lstStyle>
            <a:lvl1pPr algn="r">
              <a:defRPr sz="1100"/>
            </a:lvl1pPr>
          </a:lstStyle>
          <a:p>
            <a:pPr>
              <a:defRPr/>
            </a:pPr>
            <a:fld id="{9674F97A-5E77-4BC1-8EC7-2EF3C361D37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2998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E21DADF-8F83-239D-E399-B883AB587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3F376789-C2F7-59FE-BBDA-B60F317745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939CE217-E321-B6D5-5757-3654212790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49395AF8-E9E7-4AA8-ED04-B5AC10894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657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C495FF-7942-B550-2E25-14C739E97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76F83F3F-4C60-ADB2-5BFE-6F756586F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48D05E36-497C-6E3F-8952-F6954A1F91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C920A1D7-2057-190C-F010-15FE7182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9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B41613-6F68-67D2-89E3-94200FFF9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D9609753-C794-68A0-FC22-0D1CDB9EC0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D3F9BE5C-EC3C-FBF3-A2CB-03E818E359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6ADDCCF1-13CC-5E30-BFA0-14F1769DB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183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08C024-D2BE-972E-ACB2-CFE1B6F61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A1549E2B-51F7-3D6E-8330-26C7BCC5AA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7E252F73-BBB8-012F-1207-2FD9A0F0AE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76042A87-0127-80DD-8C75-BF93ECA55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69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4B89DA-472F-2E34-60D9-2C4099612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A4130EA4-30FB-C806-D724-E65FA69D56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B9946B4B-19B9-59E5-DC7A-1DBBF6159F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9E23E5CB-A5C0-0D7F-2641-C1745A9DF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992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05C5D6-91CE-420D-D475-817D85163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03878A46-305D-B430-E502-FDAA8A4CD3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9B403F74-D641-66E0-541C-6EB1018ED6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C295EBBD-09DA-DCE5-D3C0-EEAE838479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85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DCE848D-C7FA-F651-200E-4A4181395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7E846468-BEB9-A25F-8A91-C395F06319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0133A8CE-9D15-E274-D286-6602AB3A1B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7B2E6004-02FD-3A86-F33B-E89CDD472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5482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4766BF8-0A62-4945-2A11-A0F184595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789B3253-6059-2BBB-F86A-CEF860DCCE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6DEA3D72-FFE7-CBD1-E725-30F01E70C4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C3BD6751-DC72-E629-4695-5390D6004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98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E52244-3F98-0267-C355-DA4D75484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5F3CE8F7-ADEE-9CBD-14DE-E554896DBB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AEE30706-BEC2-0F9B-2894-871D9EF899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091060C4-71C5-5B6E-7D73-E553C0586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76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4E03F0B-FBE3-F090-7165-09DC1DD62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>
            <a:extLst>
              <a:ext uri="{FF2B5EF4-FFF2-40B4-BE49-F238E27FC236}">
                <a16:creationId xmlns:a16="http://schemas.microsoft.com/office/drawing/2014/main" xmlns="" id="{6DD51B12-3EB1-686C-2CA5-ED80A397B9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>
            <a:extLst>
              <a:ext uri="{FF2B5EF4-FFF2-40B4-BE49-F238E27FC236}">
                <a16:creationId xmlns:a16="http://schemas.microsoft.com/office/drawing/2014/main" xmlns="" id="{C86400FD-65FA-9739-1F8D-35A1B37B1E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cs typeface="Arial" charset="0"/>
            </a:endParaRPr>
          </a:p>
        </p:txBody>
      </p:sp>
      <p:sp>
        <p:nvSpPr>
          <p:cNvPr id="26628" name="Espace réservé du numéro de diapositive 3">
            <a:extLst>
              <a:ext uri="{FF2B5EF4-FFF2-40B4-BE49-F238E27FC236}">
                <a16:creationId xmlns:a16="http://schemas.microsoft.com/office/drawing/2014/main" xmlns="" id="{71FDBE5F-49E8-7BBF-64B8-7F6A6D2DE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BAECF-6158-4F12-B141-D74CF69DD12A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0975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3074" y="2348894"/>
            <a:ext cx="8874840" cy="1620771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66148" y="4284717"/>
            <a:ext cx="7308692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E8AF6-E90D-403C-9C13-0002DCDDA6CD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2434C9-78A4-4A8B-9BC0-49A8A81463D8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44632" y="334306"/>
            <a:ext cx="2680941" cy="71131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96371" y="334306"/>
            <a:ext cx="7874245" cy="71131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9797AD-EA0D-4072-9DDE-485F01E691AB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E5924-4555-4C79-8D9F-E030C54EC277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4766" y="4858813"/>
            <a:ext cx="8874840" cy="150175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24766" y="3204786"/>
            <a:ext cx="887484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2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5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8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1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4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7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3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009C33-BBBF-455A-BC3D-8A98CC9F8275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96370" y="1944575"/>
            <a:ext cx="5276686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47072" y="1944575"/>
            <a:ext cx="527849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2F124-0409-4CE6-9CD5-F2BD2C977308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2051" y="302802"/>
            <a:ext cx="9396889" cy="1260211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2049" y="1692533"/>
            <a:ext cx="461325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98" indent="0">
              <a:buNone/>
              <a:defRPr sz="2300" b="1"/>
            </a:lvl2pPr>
            <a:lvl3pPr marL="1028598" indent="0">
              <a:buNone/>
              <a:defRPr sz="2000" b="1"/>
            </a:lvl3pPr>
            <a:lvl4pPr marL="1542896" indent="0">
              <a:buNone/>
              <a:defRPr sz="1800" b="1"/>
            </a:lvl4pPr>
            <a:lvl5pPr marL="2057194" indent="0">
              <a:buNone/>
              <a:defRPr sz="1800" b="1"/>
            </a:lvl5pPr>
            <a:lvl6pPr marL="2571492" indent="0">
              <a:buNone/>
              <a:defRPr sz="1800" b="1"/>
            </a:lvl6pPr>
            <a:lvl7pPr marL="3085792" indent="0">
              <a:buNone/>
              <a:defRPr sz="1800" b="1"/>
            </a:lvl7pPr>
            <a:lvl8pPr marL="3600090" indent="0">
              <a:buNone/>
              <a:defRPr sz="1800" b="1"/>
            </a:lvl8pPr>
            <a:lvl9pPr marL="4114388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2049" y="2397901"/>
            <a:ext cx="461325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303877" y="1692533"/>
            <a:ext cx="4615062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98" indent="0">
              <a:buNone/>
              <a:defRPr sz="2300" b="1"/>
            </a:lvl2pPr>
            <a:lvl3pPr marL="1028598" indent="0">
              <a:buNone/>
              <a:defRPr sz="2000" b="1"/>
            </a:lvl3pPr>
            <a:lvl4pPr marL="1542896" indent="0">
              <a:buNone/>
              <a:defRPr sz="1800" b="1"/>
            </a:lvl4pPr>
            <a:lvl5pPr marL="2057194" indent="0">
              <a:buNone/>
              <a:defRPr sz="1800" b="1"/>
            </a:lvl5pPr>
            <a:lvl6pPr marL="2571492" indent="0">
              <a:buNone/>
              <a:defRPr sz="1800" b="1"/>
            </a:lvl6pPr>
            <a:lvl7pPr marL="3085792" indent="0">
              <a:buNone/>
              <a:defRPr sz="1800" b="1"/>
            </a:lvl7pPr>
            <a:lvl8pPr marL="3600090" indent="0">
              <a:buNone/>
              <a:defRPr sz="1800" b="1"/>
            </a:lvl8pPr>
            <a:lvl9pPr marL="4114388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303877" y="2397901"/>
            <a:ext cx="4615062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28EA9-D8D4-4F54-AFC7-74BD1E43A009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DE152-088E-4017-9038-EA055E3828CF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712FC1-833D-42AD-B5BB-FA987AC11930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2051" y="301050"/>
            <a:ext cx="3435013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82136" y="301051"/>
            <a:ext cx="5836802" cy="645332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2051" y="1582265"/>
            <a:ext cx="3435013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4298" indent="0">
              <a:buNone/>
              <a:defRPr sz="1400"/>
            </a:lvl2pPr>
            <a:lvl3pPr marL="1028598" indent="0">
              <a:buNone/>
              <a:defRPr sz="1100"/>
            </a:lvl3pPr>
            <a:lvl4pPr marL="1542896" indent="0">
              <a:buNone/>
              <a:defRPr sz="1000"/>
            </a:lvl4pPr>
            <a:lvl5pPr marL="2057194" indent="0">
              <a:buNone/>
              <a:defRPr sz="1000"/>
            </a:lvl5pPr>
            <a:lvl6pPr marL="2571492" indent="0">
              <a:buNone/>
              <a:defRPr sz="1000"/>
            </a:lvl6pPr>
            <a:lvl7pPr marL="3085792" indent="0">
              <a:buNone/>
              <a:defRPr sz="1000"/>
            </a:lvl7pPr>
            <a:lvl8pPr marL="3600090" indent="0">
              <a:buNone/>
              <a:defRPr sz="1000"/>
            </a:lvl8pPr>
            <a:lvl9pPr marL="4114388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80772-A360-4C97-92AA-428F45E3DF49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46508" y="5292884"/>
            <a:ext cx="6264593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46508" y="675613"/>
            <a:ext cx="6264593" cy="4536758"/>
          </a:xfrm>
        </p:spPr>
        <p:txBody>
          <a:bodyPr/>
          <a:lstStyle>
            <a:lvl1pPr marL="0" indent="0">
              <a:buNone/>
              <a:defRPr sz="3600"/>
            </a:lvl1pPr>
            <a:lvl2pPr marL="514298" indent="0">
              <a:buNone/>
              <a:defRPr sz="3200"/>
            </a:lvl2pPr>
            <a:lvl3pPr marL="1028598" indent="0">
              <a:buNone/>
              <a:defRPr sz="2700"/>
            </a:lvl3pPr>
            <a:lvl4pPr marL="1542896" indent="0">
              <a:buNone/>
              <a:defRPr sz="2300"/>
            </a:lvl4pPr>
            <a:lvl5pPr marL="2057194" indent="0">
              <a:buNone/>
              <a:defRPr sz="2300"/>
            </a:lvl5pPr>
            <a:lvl6pPr marL="2571492" indent="0">
              <a:buNone/>
              <a:defRPr sz="2300"/>
            </a:lvl6pPr>
            <a:lvl7pPr marL="3085792" indent="0">
              <a:buNone/>
              <a:defRPr sz="2300"/>
            </a:lvl7pPr>
            <a:lvl8pPr marL="3600090" indent="0">
              <a:buNone/>
              <a:defRPr sz="2300"/>
            </a:lvl8pPr>
            <a:lvl9pPr marL="4114388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46508" y="5917739"/>
            <a:ext cx="626459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4298" indent="0">
              <a:buNone/>
              <a:defRPr sz="1400"/>
            </a:lvl2pPr>
            <a:lvl3pPr marL="1028598" indent="0">
              <a:buNone/>
              <a:defRPr sz="1100"/>
            </a:lvl3pPr>
            <a:lvl4pPr marL="1542896" indent="0">
              <a:buNone/>
              <a:defRPr sz="1000"/>
            </a:lvl4pPr>
            <a:lvl5pPr marL="2057194" indent="0">
              <a:buNone/>
              <a:defRPr sz="1000"/>
            </a:lvl5pPr>
            <a:lvl6pPr marL="2571492" indent="0">
              <a:buNone/>
              <a:defRPr sz="1000"/>
            </a:lvl6pPr>
            <a:lvl7pPr marL="3085792" indent="0">
              <a:buNone/>
              <a:defRPr sz="1000"/>
            </a:lvl7pPr>
            <a:lvl8pPr marL="3600090" indent="0">
              <a:buNone/>
              <a:defRPr sz="1000"/>
            </a:lvl8pPr>
            <a:lvl9pPr marL="4114388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D2690-7093-4F3F-9A07-22C1B647D779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/>
          </a:fgClr>
          <a:bgClr>
            <a:srgbClr val="E8E8E8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22051" y="302802"/>
            <a:ext cx="9396889" cy="1260211"/>
          </a:xfrm>
          <a:prstGeom prst="rect">
            <a:avLst/>
          </a:prstGeom>
        </p:spPr>
        <p:txBody>
          <a:bodyPr vert="horz" lIns="102860" tIns="51429" rIns="102860" bIns="51429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2051" y="1764295"/>
            <a:ext cx="9396889" cy="4990084"/>
          </a:xfrm>
          <a:prstGeom prst="rect">
            <a:avLst/>
          </a:prstGeom>
        </p:spPr>
        <p:txBody>
          <a:bodyPr vert="horz" lIns="102860" tIns="51429" rIns="102860" bIns="51429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22049" y="7008172"/>
            <a:ext cx="2436231" cy="402567"/>
          </a:xfrm>
          <a:prstGeom prst="rect">
            <a:avLst/>
          </a:prstGeom>
        </p:spPr>
        <p:txBody>
          <a:bodyPr vert="horz" lIns="102860" tIns="51429" rIns="102860" bIns="5142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67339" y="7008172"/>
            <a:ext cx="3306313" cy="402567"/>
          </a:xfrm>
          <a:prstGeom prst="rect">
            <a:avLst/>
          </a:prstGeom>
        </p:spPr>
        <p:txBody>
          <a:bodyPr vert="horz" lIns="102860" tIns="51429" rIns="102860" bIns="5142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482709" y="7008172"/>
            <a:ext cx="2436231" cy="402567"/>
          </a:xfrm>
          <a:prstGeom prst="rect">
            <a:avLst/>
          </a:prstGeom>
        </p:spPr>
        <p:txBody>
          <a:bodyPr vert="horz" lIns="102860" tIns="51429" rIns="102860" bIns="5142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6A0E0E-1A76-483F-91B2-9B214F380E88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28598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24" indent="-385724" algn="l" defTabSz="1028598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736" indent="-321437" algn="l" defTabSz="102859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747" indent="-257149" algn="l" defTabSz="102859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45" indent="-257149" algn="l" defTabSz="102859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343" indent="-257149" algn="l" defTabSz="1028598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643" indent="-257149" algn="l" defTabSz="102859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2941" indent="-257149" algn="l" defTabSz="102859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239" indent="-257149" algn="l" defTabSz="102859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537" indent="-257149" algn="l" defTabSz="102859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98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598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896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492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792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090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388" algn="l" defTabSz="102859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/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أ)- المدرج </a:t>
            </a:r>
            <a:r>
              <a:rPr lang="fr-FR" sz="48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A0</a:t>
            </a:r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</a:p>
        </p:txBody>
      </p:sp>
      <p:sp>
        <p:nvSpPr>
          <p:cNvPr id="2115" name="ZoneTexte 10"/>
          <p:cNvSpPr txBox="1">
            <a:spLocks noChangeArrowheads="1"/>
          </p:cNvSpPr>
          <p:nvPr/>
        </p:nvSpPr>
        <p:spPr bwMode="auto">
          <a:xfrm>
            <a:off x="-307538" y="1519523"/>
            <a:ext cx="18692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730240"/>
              </p:ext>
            </p:extLst>
          </p:nvPr>
        </p:nvGraphicFramePr>
        <p:xfrm>
          <a:off x="411350" y="2683180"/>
          <a:ext cx="9777696" cy="4429237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34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364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01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399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173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009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94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{ 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توقيت:08:00-09:00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  <a:endParaRPr kumimoji="0" lang="ar-D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توقيت:09:05-10:05</a:t>
                      </a: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254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القضائي1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القانون-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الدستوري1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القضائي1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05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القانون-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الدستوري1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940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56015D65-08C4-4D8D-242B-548548317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85D1013-5A73-E218-C623-AE4C4866C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D7C00CF8-5E4F-AA92-5BC8-883C5A57D2E9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A2A3D84-F881-1A98-7AA7-03CDCCD10778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7691D6-8AC3-0105-DC32-5BE88824E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D867DD8F-F88D-B1BF-E01C-F17D9A93DD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62405A7B-113F-D2FE-2352-CC5C3A005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F09021C3-ACE8-E57F-E488-EF61C9AB43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04B916A9-57CB-75AD-4DE8-E2819E835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3BF13CCC-56D4-E3D5-3C97-2E5131780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ثانية حقوق جذع مشترك  الفصيلة( د)</a:t>
            </a:r>
            <a:endParaRPr lang="ar-DZ" sz="3600" b="1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A5B7A6A4-B2E8-8011-EC40-2369DE714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11490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الثالث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S3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A679050A-FA9F-7409-BF44-6A690A332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776409"/>
              </p:ext>
            </p:extLst>
          </p:nvPr>
        </p:nvGraphicFramePr>
        <p:xfrm>
          <a:off x="345448" y="2615927"/>
          <a:ext cx="9908014" cy="4769085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2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6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9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080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0173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97757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العلوم القانونية 1  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 1  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الاداري1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 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قانون الاسرة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عن </a:t>
                      </a: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بعد</a:t>
                      </a:r>
                      <a:endParaRPr kumimoji="0" lang="ar-SA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توقيت:14:30-15:30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حقوق 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حقوق 6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الدولي العام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توقيت:16:40-17:40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 0 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المدني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A0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5342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الإداري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</a:t>
                      </a:r>
                      <a:r>
                        <a:rPr kumimoji="0" lang="ar-D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A2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التجاري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+mn-cs"/>
                        </a:rPr>
                        <a:t>A2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D8FCB356-2195-44BD-4EC8-67671D224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8944352-9416-4DA3-17BD-0B5FE7CF6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6F0059F3-BF0E-3D1C-C6F1-C21C6E1DC40C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44780AB-540F-C796-F74F-4B645C7BBEC1}"/>
              </a:ext>
            </a:extLst>
          </p:cNvPr>
          <p:cNvSpPr/>
          <p:nvPr/>
        </p:nvSpPr>
        <p:spPr>
          <a:xfrm>
            <a:off x="2063052" y="1505699"/>
            <a:ext cx="6056533" cy="4133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7176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722B09-E814-1352-9A82-FD7E189F9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40A7F10C-4774-997B-73E8-6794043EC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7A3EBCBF-DD37-7BAD-1062-64112FE1D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833F8A52-FE97-1AE5-C51E-7935C424E5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759F9C12-33DB-7276-E794-1CD6160BA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317AE967-1FB3-696E-5CE5-B34C0C9CE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ثانية حقوق جذع مشترك  الفصيلة(ه)</a:t>
            </a:r>
            <a:endParaRPr lang="ar-DZ" sz="3600" b="1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3C13399D-7D1A-F611-6331-237465BD1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11490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الثالث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S3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B3B72A6D-6C93-6A12-A6E4-D48E61564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28915"/>
              </p:ext>
            </p:extLst>
          </p:nvPr>
        </p:nvGraphicFramePr>
        <p:xfrm>
          <a:off x="308230" y="2582478"/>
          <a:ext cx="9955967" cy="4703292"/>
        </p:xfrm>
        <a:graphic>
          <a:graphicData uri="http://schemas.openxmlformats.org/drawingml/2006/table">
            <a:tbl>
              <a:tblPr rtl="1"/>
              <a:tblGrid>
                <a:gridCol w="971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9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38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68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56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2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163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7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7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920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توقيت:09:05-10:05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قانون الاسرة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بعد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bio1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مدرج </a:t>
                      </a:r>
                      <a:r>
                        <a:rPr lang="fr-FR" sz="11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DSP 24</a:t>
                      </a:r>
                      <a:endParaRPr lang="ar-SA" sz="11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الدولي العام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توقيت:08:00-09:00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العلوم القانونية1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7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الإداري1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7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970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A2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الاداري1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88437325-432E-2F02-9244-EFE7818A0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68AE8B2-F2AF-B0A6-3A3D-CE1A1E9FF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5569CDD3-4795-2D27-A0E7-6316F6DF9827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AE9531D-BEBB-980D-21E1-3623CE1430C3}"/>
              </a:ext>
            </a:extLst>
          </p:cNvPr>
          <p:cNvSpPr/>
          <p:nvPr/>
        </p:nvSpPr>
        <p:spPr>
          <a:xfrm>
            <a:off x="2063052" y="1505699"/>
            <a:ext cx="6056533" cy="4133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6191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F34C08-32A7-929A-D69A-9A1F55083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FF43CFFE-15E9-8BE9-02F6-03C25B35E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FC5230B7-7D6A-B54A-8A55-C05948FC4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6668AF7F-CD66-3BB7-9908-0BCD80CD0F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35F7B74C-F338-59C1-F919-9FF8E214E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EF3FA5A5-3A15-CE78-EA0E-1C0DBDBFA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ب)</a:t>
            </a:r>
            <a:endParaRPr lang="ar-DZ" sz="3600" b="1" dirty="0">
              <a:ln w="0">
                <a:solidFill>
                  <a:schemeClr val="bg2">
                    <a:lumMod val="75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82FC4278-0261-4F0A-54C9-435BF3FA5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7538" y="1519523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S1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D4573E9F-2603-0342-3786-765BFF0C3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775404"/>
              </p:ext>
            </p:extLst>
          </p:nvPr>
        </p:nvGraphicFramePr>
        <p:xfrm>
          <a:off x="285650" y="2595674"/>
          <a:ext cx="9682231" cy="4268426"/>
        </p:xfrm>
        <a:graphic>
          <a:graphicData uri="http://schemas.openxmlformats.org/drawingml/2006/table">
            <a:tbl>
              <a:tblPr rtl="1"/>
              <a:tblGrid>
                <a:gridCol w="10640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70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0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54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69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316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68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18010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توقيت:13:25-14:25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توقيت:14:30-15:30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956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2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2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توقيت:10:10-11:10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433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636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1515CE6B-4B7C-FE80-A067-121149345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4CC6A35-7385-E5FA-E7B2-EE71548B7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72782619-DA69-1A23-9552-D7B42BB7ED3F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1600" dirty="0"/>
              <a:t>2027/2026</a:t>
            </a:r>
            <a:endParaRPr lang="fr-FR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651708A-DE63-CCF5-D970-C4C7FCF55D1A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558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499C27-D6C9-1FD8-D4F8-3ED105F39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0F339BA1-1AC9-6C04-3303-83531D440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F9BEF584-359C-100A-5D1E-74E7BF9F0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ABCD5461-AB2A-D44F-574A-0D630619E0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E7B727AD-4498-5B98-2F82-AC0C16C05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B270C49E-21B9-D1CC-4BAE-E9F005340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ج)- </a:t>
            </a:r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المدرج</a:t>
            </a:r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48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A2</a:t>
            </a:r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4F6B5C44-B9D2-70C3-5523-4D2F8D15A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7538" y="1519523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S1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307305E5-3507-26E1-0722-641062ADA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195589"/>
              </p:ext>
            </p:extLst>
          </p:nvPr>
        </p:nvGraphicFramePr>
        <p:xfrm>
          <a:off x="278070" y="2625621"/>
          <a:ext cx="9884847" cy="4594195"/>
        </p:xfrm>
        <a:graphic>
          <a:graphicData uri="http://schemas.openxmlformats.org/drawingml/2006/table">
            <a:tbl>
              <a:tblPr rtl="1"/>
              <a:tblGrid>
                <a:gridCol w="851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0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1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93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03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28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6878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494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</a:t>
                      </a:r>
                      <a:r>
                        <a:rPr kumimoji="0" lang="fr-F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القانون-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القضائي1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توقيت:08:00-09:00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توقيت:10:10-11:10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العلمي1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القانون-د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/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يخلف عبد القادر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قانون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الدستوري1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توقيت:10:10-11:10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القضائي1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قانون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الدستوري1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740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20D927EE-D8FF-4C5F-098A-DF280383D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2E7B80A-9A44-4613-473D-3655CE87C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5E61A502-A629-AE33-4779-1890269F037B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0347766-B2EF-E53D-201C-D5EFC17E23F2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421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5A817C-839F-3D4D-C20E-BDE77BF3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DDE7B735-5E99-0D9A-BB45-6E28263EB3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5F279B08-C1B6-375F-D6E4-745416661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71E8335D-DB3F-EACE-0BED-1405ACB69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FA240B7E-44FF-2507-44E2-81A292366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47F5A93B-E284-048B-A2E7-6395D96D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د)</a:t>
            </a:r>
            <a:endParaRPr lang="ar-DZ" sz="3600" b="1" dirty="0">
              <a:ln w="0">
                <a:solidFill>
                  <a:schemeClr val="bg2">
                    <a:lumMod val="75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97F93ADC-F16B-ED05-CD8B-0FF135A77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7538" y="1519523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S1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8AD0FB4E-4579-A674-996F-4C8B3E421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945993"/>
              </p:ext>
            </p:extLst>
          </p:nvPr>
        </p:nvGraphicFramePr>
        <p:xfrm>
          <a:off x="296862" y="2614877"/>
          <a:ext cx="9715504" cy="4635944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32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2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48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028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3961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1245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توقيت:09:05-10:05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1100" dirty="0"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04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E7B5B002-8298-DCBE-2E30-2712CB544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ECCB4DC-2AFC-865E-D754-C83F75F0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9170A0DB-8B7C-1E44-4897-AF061651BD77}"/>
              </a:ext>
            </a:extLst>
          </p:cNvPr>
          <p:cNvSpPr/>
          <p:nvPr/>
        </p:nvSpPr>
        <p:spPr>
          <a:xfrm rot="1770237">
            <a:off x="8856447" y="1833433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715316C-20B9-88AA-2079-75A8B87824B1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627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87057B-F7F2-F7DE-5AA9-939217BF5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F9477BDD-9CFA-5B95-C710-DEC0582464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2EE7327C-ED6F-9480-785E-F6125273C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6FF0C589-0C94-ED88-8CF2-DA5507FC8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063BA1F7-F221-18C0-35B3-ED4D0667E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764D07AF-97AE-CB17-92E4-2147D82F4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ه) </a:t>
            </a:r>
            <a:endParaRPr lang="ar-DZ" sz="3600" b="1" dirty="0">
              <a:ln w="0">
                <a:solidFill>
                  <a:schemeClr val="bg2">
                    <a:lumMod val="75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467BF0D5-7E68-5E6C-90C1-C9E3C5725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36026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S1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39A73231-7974-0391-EA89-BE4FE31BA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35577"/>
              </p:ext>
            </p:extLst>
          </p:nvPr>
        </p:nvGraphicFramePr>
        <p:xfrm>
          <a:off x="379704" y="2627220"/>
          <a:ext cx="9852010" cy="4486585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4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5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54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27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595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2247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88063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039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توقيت:10:10-11:10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208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51FE30F3-94B9-4A8D-E931-A3C13F1FC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D654E5F-508F-41EE-4A75-A5B99103C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2958F2A0-A8DE-51DA-2165-8A04FDDD36CE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2026/2025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10EB3B5-8030-7F1F-892A-85C4D065D833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5293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10522F8-28F6-C0B7-3BEE-966E8DF91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D77EF75D-26B8-E01E-99DA-E2136469D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70A83347-275D-4A28-3D41-350D6AB62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055BCE23-471B-9056-1EE3-4D2AE203E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52B76EA0-2635-15C0-2C56-E5AEF5491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00439771-A925-F754-66D6-3AA60D12D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bg2">
                      <a:lumMod val="75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أولى حقوق جذع مشترك  الفصيلة( و)</a:t>
            </a:r>
            <a:endParaRPr lang="ar-DZ" sz="3600" b="1" dirty="0">
              <a:ln w="0">
                <a:solidFill>
                  <a:schemeClr val="bg2">
                    <a:lumMod val="75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04D4D385-4973-9CAA-5DD6-FB4265F70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7538" y="1519523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الأول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S1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53C889B3-383A-67A4-00C9-4E986227D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668184"/>
              </p:ext>
            </p:extLst>
          </p:nvPr>
        </p:nvGraphicFramePr>
        <p:xfrm>
          <a:off x="197462" y="2596741"/>
          <a:ext cx="9917476" cy="4449418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60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462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97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56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607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2959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مدخل للعلوم القانونية-نظرية القانون-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قاعة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DSP 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التنظيم القضائي1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</a:t>
                      </a: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الدستوري</a:t>
                      </a:r>
                      <a:r>
                        <a:rPr kumimoji="0" lang="fr-FR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</a:t>
                      </a:r>
                      <a:endParaRPr kumimoji="0" lang="ar-SA" sz="11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المدرج:  </a:t>
                      </a:r>
                      <a:r>
                        <a:rPr lang="fr-FR" sz="1100" b="1" dirty="0">
                          <a:solidFill>
                            <a:srgbClr val="FF0000"/>
                          </a:solidFill>
                          <a:latin typeface="+mj-lt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توقيت:08:00-09:00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تاريخ القانون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توقيت:09:05-10:05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البحث العلمي 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الدستوري1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1100" b="1" dirty="0" smtClean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المدرج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latin typeface="Magneto" pitchFamily="82" charset="0"/>
                          <a:cs typeface="+mn-cs"/>
                        </a:rPr>
                        <a:t>:  </a:t>
                      </a:r>
                      <a:r>
                        <a:rPr lang="fr-FR" sz="11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 2</a:t>
                      </a:r>
                      <a:endParaRPr lang="ar-SA" sz="11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5184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لمجتمع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توقيت:16:40-17:40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238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5B48DFF4-7FE1-95A7-157F-09EECA91F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7DD9869-B3AA-682E-32CC-A7AF8ADF2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1B68265D-12D8-7976-A3A1-FB85F8500D94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2026/2025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3FD658-47FC-D826-9BBF-DB26CA9EF8E5}"/>
              </a:ext>
            </a:extLst>
          </p:cNvPr>
          <p:cNvSpPr/>
          <p:nvPr/>
        </p:nvSpPr>
        <p:spPr>
          <a:xfrm>
            <a:off x="2071745" y="1491520"/>
            <a:ext cx="6056533" cy="413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548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DBFE7A6-1084-7D57-1AB4-73516EC17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8FE2C681-FE4F-AE15-1A9A-028A24DE73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3AF60CA3-55D8-EA8B-071C-25C326AC7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96E3E125-CE7E-FCF9-0805-F8CFDE6F27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B6CBDFDD-D848-7CEA-792B-1FD645F50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93211375-BBC6-0C98-C889-84F3A0140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676" y="1919069"/>
            <a:ext cx="9152607" cy="64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ثانية حقوق جذع مشترك  الفصيلة( أ)</a:t>
            </a:r>
            <a:endParaRPr lang="ar-DZ" sz="3600" b="1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F4B7F544-E62F-6FFB-491E-B11FCC37C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11490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الثالث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S3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D678C3BA-361A-FF38-C8B8-1789608AF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750343"/>
              </p:ext>
            </p:extLst>
          </p:nvPr>
        </p:nvGraphicFramePr>
        <p:xfrm>
          <a:off x="243954" y="2593222"/>
          <a:ext cx="9934732" cy="4440703"/>
        </p:xfrm>
        <a:graphic>
          <a:graphicData uri="http://schemas.openxmlformats.org/drawingml/2006/table">
            <a:tbl>
              <a:tblPr rtl="1"/>
              <a:tblGrid>
                <a:gridCol w="933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26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76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70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101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9976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76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BIO 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674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توقيت:10:10-11:10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الاداري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BIO 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القانون الإداري 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BIO1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قانون الاسرة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بعد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988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العلوم القانونية1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توقيت:11:15-12:15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0BD9238B-97F5-6BDD-9E9A-5C1C9B92D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0776F0-7AAC-A836-B5F8-60291D3E3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57C02153-FE43-053D-9F26-666A2AAE2264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AED8348-7371-F11F-D385-F904814B1881}"/>
              </a:ext>
            </a:extLst>
          </p:cNvPr>
          <p:cNvSpPr/>
          <p:nvPr/>
        </p:nvSpPr>
        <p:spPr>
          <a:xfrm>
            <a:off x="2063052" y="1505699"/>
            <a:ext cx="6056533" cy="4133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9686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88964B-9EC9-2FDB-EE90-926D4FCB5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F4634145-41E8-7444-A502-9D18AABD8C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CDC77B41-67DC-0DF1-5A79-686473526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30ECD88F-DE74-96A6-54F7-B1A65403B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C7075933-4E45-5820-5B03-5BCE0E4FD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F7123F87-790D-F910-8475-961F40B04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29" y="1839399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ثانية حقوق جذع مشترك  الفصيلة( ب)</a:t>
            </a:r>
            <a:endParaRPr lang="ar-DZ" sz="3600" b="1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8F8B8C0E-8347-DC63-D783-BC722C861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11490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الثالث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S3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8F28735A-DFF1-3CDE-63EF-796E51C37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699768"/>
              </p:ext>
            </p:extLst>
          </p:nvPr>
        </p:nvGraphicFramePr>
        <p:xfrm>
          <a:off x="204489" y="2588708"/>
          <a:ext cx="10100271" cy="4672474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8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0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91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68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564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399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07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الدولي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توقيت:08:00-09:00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العلوم القانونية1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khbar MT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bio1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الاداري1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A2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khbar MT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الاداري1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28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khbar MT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85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قانون الاسرة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عن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بعد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bio1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0 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توقيت:13:25-14:25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-2-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khbar MT" pitchFamily="2" charset="-7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48469958-C2F4-2DF4-4985-6962BD267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6820D2-E7B4-FD4B-E3B6-F513D68B6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D635FF2E-C88A-626B-E7A7-C88394955263}"/>
              </a:ext>
            </a:extLst>
          </p:cNvPr>
          <p:cNvSpPr/>
          <p:nvPr/>
        </p:nvSpPr>
        <p:spPr>
          <a:xfrm rot="1770237">
            <a:off x="8897806" y="1847060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3880A80-1B60-06F6-A02E-EB5416630907}"/>
              </a:ext>
            </a:extLst>
          </p:cNvPr>
          <p:cNvSpPr/>
          <p:nvPr/>
        </p:nvSpPr>
        <p:spPr>
          <a:xfrm>
            <a:off x="2063052" y="1505699"/>
            <a:ext cx="6056533" cy="4133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421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E86F6C-5E7A-AD89-C699-BB0B22A1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>
            <a:extLst>
              <a:ext uri="{FF2B5EF4-FFF2-40B4-BE49-F238E27FC236}">
                <a16:creationId xmlns:a16="http://schemas.microsoft.com/office/drawing/2014/main" xmlns="" id="{F2E389D5-3AB1-CDBF-4A06-33162327C2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375" y="395288"/>
            <a:ext cx="957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 dirty="0"/>
          </a:p>
        </p:txBody>
      </p:sp>
      <p:sp>
        <p:nvSpPr>
          <p:cNvPr id="2051" name="Text Box 4">
            <a:extLst>
              <a:ext uri="{FF2B5EF4-FFF2-40B4-BE49-F238E27FC236}">
                <a16:creationId xmlns:a16="http://schemas.microsoft.com/office/drawing/2014/main" xmlns="" id="{28068B23-88FC-522F-A721-F2C8716C5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98425"/>
            <a:ext cx="757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DZ" dirty="0">
                <a:cs typeface="Akhbar MT" pitchFamily="2" charset="-78"/>
              </a:rPr>
              <a:t>الجمهورية الجزائرية الديمقراطية الشعبية</a:t>
            </a:r>
            <a:endParaRPr lang="fr-FR" dirty="0">
              <a:cs typeface="Akhbar MT" pitchFamily="2" charset="-78"/>
            </a:endParaRPr>
          </a:p>
        </p:txBody>
      </p:sp>
      <p:sp>
        <p:nvSpPr>
          <p:cNvPr id="2054" name="Line 7">
            <a:extLst>
              <a:ext uri="{FF2B5EF4-FFF2-40B4-BE49-F238E27FC236}">
                <a16:creationId xmlns:a16="http://schemas.microsoft.com/office/drawing/2014/main" xmlns="" id="{AE96AFE5-9980-BCE6-19F1-65A4A293EA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725" y="1501386"/>
            <a:ext cx="95758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2055" name="Image 1" descr="sigle.gif">
            <a:extLst>
              <a:ext uri="{FF2B5EF4-FFF2-40B4-BE49-F238E27FC236}">
                <a16:creationId xmlns:a16="http://schemas.microsoft.com/office/drawing/2014/main" xmlns="" id="{5414857C-4846-4CBA-6CA9-B8E826C58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6488" y="509880"/>
            <a:ext cx="1143000" cy="132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Rectangle 9">
            <a:extLst>
              <a:ext uri="{FF2B5EF4-FFF2-40B4-BE49-F238E27FC236}">
                <a16:creationId xmlns:a16="http://schemas.microsoft.com/office/drawing/2014/main" xmlns="" id="{5E9CEFE3-8013-DD67-AA70-01F755478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2" y="1970381"/>
            <a:ext cx="9152607" cy="7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ar-DZ" sz="3600" b="1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سنة ثانية حقوق جذع مشترك  الفصيلة( ج) </a:t>
            </a:r>
            <a:endParaRPr lang="ar-DZ" sz="3600" b="1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15" name="ZoneTexte 10">
            <a:extLst>
              <a:ext uri="{FF2B5EF4-FFF2-40B4-BE49-F238E27FC236}">
                <a16:creationId xmlns:a16="http://schemas.microsoft.com/office/drawing/2014/main" xmlns="" id="{932F60E1-3E65-6708-4A7E-30FECFA59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189" y="1511490"/>
            <a:ext cx="18692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DZ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السداسي الثالث</a:t>
            </a:r>
          </a:p>
          <a:p>
            <a:r>
              <a:rPr lang="fr-FR" sz="32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S4</a:t>
            </a:r>
            <a:r>
              <a:rPr lang="fr-FR" sz="2800" b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2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</a:t>
            </a:r>
            <a:endParaRPr lang="fr-FR" sz="24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accent2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aphicFrame>
        <p:nvGraphicFramePr>
          <p:cNvPr id="13" name="Group 215">
            <a:extLst>
              <a:ext uri="{FF2B5EF4-FFF2-40B4-BE49-F238E27FC236}">
                <a16:creationId xmlns:a16="http://schemas.microsoft.com/office/drawing/2014/main" xmlns="" id="{9B9F560F-8D82-68EA-F39B-1268D1746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104231"/>
              </p:ext>
            </p:extLst>
          </p:nvPr>
        </p:nvGraphicFramePr>
        <p:xfrm>
          <a:off x="256711" y="2640020"/>
          <a:ext cx="9995828" cy="4741011"/>
        </p:xfrm>
        <a:graphic>
          <a:graphicData uri="http://schemas.openxmlformats.org/drawingml/2006/table">
            <a:tbl>
              <a:tblPr rtl="1"/>
              <a:tblGrid>
                <a:gridCol w="1059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5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3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39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77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750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2559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74901"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التوقيت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+mn-cs"/>
                        </a:rPr>
                        <a:t>الأيــــــــام 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08:00 – 09:30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09:40-11:00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11:10-12:40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13:00-14:30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14:40-15:50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  <a:cs typeface="+mn-cs"/>
                        </a:rPr>
                        <a:t>16:00-17:30</a:t>
                      </a:r>
                      <a:endParaRPr kumimoji="0" lang="fr-FR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empus Sans ITC" pitchFamily="82" charset="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الأحد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قانون الاسرة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بعد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</a:p>
                    <a:p>
                      <a:pPr algn="ctr" rtl="1"/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0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الاثنين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المدني</a:t>
                      </a:r>
                    </a:p>
                    <a:p>
                      <a:pPr algn="ctr" rtl="1"/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النظرية العامة للجريمة</a:t>
                      </a:r>
                    </a:p>
                    <a:p>
                      <a:pPr algn="ctr" rtl="1"/>
                      <a:r>
                        <a:rPr kumimoji="0" lang="ar-SA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8149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الثلاثاء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983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الاربعاء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الاداري1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التجاري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منهجية العلوم القانونية1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القاعة 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حقوق 5</a:t>
                      </a:r>
                      <a:endParaRPr kumimoji="0" lang="fr-FR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مصطلحات قانونية{انجليزية}</a:t>
                      </a:r>
                      <a:endParaRPr kumimoji="0" lang="ar-SA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توقيت:14:30-15:30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933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e_AlBattar" pitchFamily="18" charset="-78"/>
                        </a:rPr>
                        <a:t>الخميس</a:t>
                      </a:r>
                      <a:endParaRPr kumimoji="0" lang="fr-F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e_AlBattar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الاداري1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مدرج </a:t>
                      </a:r>
                      <a:r>
                        <a:rPr kumimoji="0" lang="fr-FR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A1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1100" b="1" dirty="0">
                          <a:cs typeface="+mn-cs"/>
                        </a:rPr>
                        <a:t>القانون التجاري</a:t>
                      </a:r>
                    </a:p>
                    <a:p>
                      <a:pPr algn="ctr"/>
                      <a:r>
                        <a:rPr lang="fr-FR" sz="1100" b="1" dirty="0" smtClean="0">
                          <a:solidFill>
                            <a:srgbClr val="FF0000"/>
                          </a:solidFill>
                          <a:cs typeface="+mn-cs"/>
                        </a:rPr>
                        <a:t>A1</a:t>
                      </a:r>
                      <a:r>
                        <a:rPr lang="ar-DZ" sz="1100" b="1" dirty="0">
                          <a:solidFill>
                            <a:srgbClr val="FF0000"/>
                          </a:solidFill>
                          <a:cs typeface="+mn-cs"/>
                        </a:rPr>
                        <a:t>المدرج </a:t>
                      </a:r>
                      <a:r>
                        <a:rPr lang="fr-FR" sz="110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القانون الدولي العام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(انج</a:t>
                      </a:r>
                      <a:r>
                        <a:rPr kumimoji="0" lang="ar-DZ" sz="11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ليزية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توقيت:16:40-17:40</a:t>
                      </a:r>
                      <a:endParaRPr kumimoji="0" lang="ar-DZ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CDCAD6"/>
                        </a:highlight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القاعة -1-</a:t>
                      </a:r>
                      <a:r>
                        <a:rPr kumimoji="0" lang="ar-SA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CDCAD6"/>
                          </a:highlight>
                          <a:latin typeface="Arial" charset="0"/>
                          <a:ea typeface="+mn-ea"/>
                          <a:cs typeface="+mn-cs"/>
                        </a:rPr>
                        <a:t>عن بعد</a:t>
                      </a:r>
                      <a:r>
                        <a:rPr kumimoji="0" lang="ar-D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09F9F9BF-86C1-BFEB-E199-BB33EABE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694" y="509880"/>
            <a:ext cx="3168352" cy="9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6067" tIns="48033" rIns="96067" bIns="48033"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وزارة التعليم العالي و البحث العلمي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lnSpc>
                <a:spcPct val="140000"/>
              </a:lnSpc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جامعة عمار ثليجي بالأغواط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كلية الحقوق و العلوم ال</a:t>
            </a:r>
            <a:r>
              <a:rPr lang="ar-DZ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سياسي</a:t>
            </a:r>
            <a:r>
              <a:rPr lang="ar-SA" sz="1300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ة</a:t>
            </a:r>
            <a:endParaRPr lang="en-US" sz="1300" dirty="0">
              <a:effectLst>
                <a:outerShdw blurRad="38100" dist="38100" dir="2700000" algn="tl">
                  <a:srgbClr val="C0C0C0"/>
                </a:outerShdw>
              </a:effectLst>
              <a:cs typeface="+mj-cs"/>
            </a:endParaRPr>
          </a:p>
          <a:p>
            <a:pPr algn="ctr" rtl="0">
              <a:defRPr/>
            </a:pPr>
            <a:r>
              <a:rPr lang="ar-SA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قسم الحقوق</a:t>
            </a:r>
            <a:r>
              <a:rPr lang="ar-DZ" sz="1300" b="1" u="sng" dirty="0">
                <a:effectLst>
                  <a:outerShdw blurRad="38100" dist="38100" dir="2700000" algn="tl">
                    <a:srgbClr val="C0C0C0"/>
                  </a:outerShdw>
                </a:effectLst>
                <a:cs typeface="+mj-cs"/>
              </a:rPr>
              <a:t>- التعليم المشترك</a:t>
            </a:r>
            <a:endParaRPr lang="fr-FR" sz="1300" dirty="0"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6DA54E7-591B-4DBD-BC87-816C2C930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29" y="406032"/>
            <a:ext cx="2639633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85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00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551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4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2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10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1952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0803" algn="l" defTabSz="957700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Ministry of </a:t>
            </a:r>
            <a:r>
              <a:rPr kumimoji="0" lang="fr-FR" altLang="fr-FR" sz="13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Higher</a:t>
            </a:r>
            <a:r>
              <a:rPr kumimoji="0" lang="fr-FR" altLang="fr-FR" sz="13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Education and </a:t>
            </a:r>
            <a:endParaRPr kumimoji="0" lang="ar-DZ" altLang="fr-FR" sz="1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Scientific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Research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Amar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Telidji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University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Laghouat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Faculty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Law and </a:t>
            </a:r>
            <a:r>
              <a:rPr kumimoji="0" lang="fr-FR" altLang="fr-F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Political</a:t>
            </a:r>
            <a: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Science</a:t>
            </a:r>
            <a:br>
              <a:rPr kumimoji="0" lang="fr-FR" altLang="fr-F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1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Department</a:t>
            </a:r>
            <a:r>
              <a:rPr kumimoji="0" lang="fr-FR" altLang="fr-F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of Joint Education</a:t>
            </a:r>
            <a:endParaRPr kumimoji="0" lang="fr-FR" altLang="fr-FR" sz="105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uban : courbé et incliné vers le bas 1">
            <a:extLst>
              <a:ext uri="{FF2B5EF4-FFF2-40B4-BE49-F238E27FC236}">
                <a16:creationId xmlns:a16="http://schemas.microsoft.com/office/drawing/2014/main" xmlns="" id="{EC741FBC-3472-22D8-1BA9-F0E7A6857472}"/>
              </a:ext>
            </a:extLst>
          </p:cNvPr>
          <p:cNvSpPr/>
          <p:nvPr/>
        </p:nvSpPr>
        <p:spPr>
          <a:xfrm rot="1770237">
            <a:off x="8833959" y="1877807"/>
            <a:ext cx="1578060" cy="441843"/>
          </a:xfrm>
          <a:prstGeom prst="ellipseRibbon">
            <a:avLst>
              <a:gd name="adj1" fmla="val 25000"/>
              <a:gd name="adj2" fmla="val 75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ar-DZ" sz="20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2027/2026</a:t>
            </a:r>
            <a:endParaRPr lang="fr-FR" sz="2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A16A12B-B8F2-7648-1304-59593DAAB091}"/>
              </a:ext>
            </a:extLst>
          </p:cNvPr>
          <p:cNvSpPr/>
          <p:nvPr/>
        </p:nvSpPr>
        <p:spPr>
          <a:xfrm>
            <a:off x="2063052" y="1505699"/>
            <a:ext cx="6056533" cy="4133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6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جدول توقيت المحاضرات </a:t>
            </a:r>
            <a:endParaRPr lang="fr-FR" sz="36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9418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23629</TotalTime>
  <Words>1488</Words>
  <Application>Microsoft Office PowerPoint</Application>
  <PresentationFormat>Personnalisé</PresentationFormat>
  <Paragraphs>552</Paragraphs>
  <Slides>11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Administrateur</dc:creator>
  <cp:lastModifiedBy>PCexpress</cp:lastModifiedBy>
  <cp:revision>3045</cp:revision>
  <cp:lastPrinted>2024-09-28T14:10:29Z</cp:lastPrinted>
  <dcterms:created xsi:type="dcterms:W3CDTF">1601-01-01T00:00:00Z</dcterms:created>
  <dcterms:modified xsi:type="dcterms:W3CDTF">2026-08-17T11:11:44Z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